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72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05A891-F93D-46FC-80A5-D67201EA7653}" type="datetimeFigureOut">
              <a:rPr lang="en-US" smtClean="0"/>
              <a:pPr/>
              <a:t>4/30/2010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2757E6-1DD1-43D8-900A-0CA13AD76D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05A891-F93D-46FC-80A5-D67201EA7653}" type="datetimeFigureOut">
              <a:rPr lang="en-US" smtClean="0"/>
              <a:pPr/>
              <a:t>4/30/2010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2757E6-1DD1-43D8-900A-0CA13AD76D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05A891-F93D-46FC-80A5-D67201EA7653}" type="datetimeFigureOut">
              <a:rPr lang="en-US" smtClean="0"/>
              <a:pPr/>
              <a:t>4/30/2010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2757E6-1DD1-43D8-900A-0CA13AD76D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05A891-F93D-46FC-80A5-D67201EA7653}" type="datetimeFigureOut">
              <a:rPr lang="en-US" smtClean="0"/>
              <a:pPr/>
              <a:t>4/30/2010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2757E6-1DD1-43D8-900A-0CA13AD76D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05A891-F93D-46FC-80A5-D67201EA7653}" type="datetimeFigureOut">
              <a:rPr lang="en-US" smtClean="0"/>
              <a:pPr/>
              <a:t>4/30/2010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2757E6-1DD1-43D8-900A-0CA13AD76D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05A891-F93D-46FC-80A5-D67201EA7653}" type="datetimeFigureOut">
              <a:rPr lang="en-US" smtClean="0"/>
              <a:pPr/>
              <a:t>4/30/2010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2757E6-1DD1-43D8-900A-0CA13AD76D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05A891-F93D-46FC-80A5-D67201EA7653}" type="datetimeFigureOut">
              <a:rPr lang="en-US" smtClean="0"/>
              <a:pPr/>
              <a:t>4/30/2010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2757E6-1DD1-43D8-900A-0CA13AD76D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05A891-F93D-46FC-80A5-D67201EA7653}" type="datetimeFigureOut">
              <a:rPr lang="en-US" smtClean="0"/>
              <a:pPr/>
              <a:t>4/30/2010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2757E6-1DD1-43D8-900A-0CA13AD76D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05A891-F93D-46FC-80A5-D67201EA7653}" type="datetimeFigureOut">
              <a:rPr lang="en-US" smtClean="0"/>
              <a:pPr/>
              <a:t>4/30/2010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2757E6-1DD1-43D8-900A-0CA13AD76D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05A891-F93D-46FC-80A5-D67201EA7653}" type="datetimeFigureOut">
              <a:rPr lang="en-US" smtClean="0"/>
              <a:pPr/>
              <a:t>4/30/2010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2757E6-1DD1-43D8-900A-0CA13AD76D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05A891-F93D-46FC-80A5-D67201EA7653}" type="datetimeFigureOut">
              <a:rPr lang="en-US" smtClean="0"/>
              <a:pPr/>
              <a:t>4/30/2010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2757E6-1DD1-43D8-900A-0CA13AD76DF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9D05A891-F93D-46FC-80A5-D67201EA7653}" type="datetimeFigureOut">
              <a:rPr lang="en-US" smtClean="0"/>
              <a:pPr/>
              <a:t>4/30/2010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982757E6-1DD1-43D8-900A-0CA13AD76DF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mailto:perven@isd318.org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Anishinaabe</a:t>
            </a:r>
            <a:r>
              <a:rPr lang="en-US" dirty="0" smtClean="0"/>
              <a:t> (</a:t>
            </a:r>
            <a:r>
              <a:rPr lang="en-US" dirty="0" err="1" smtClean="0"/>
              <a:t>Ojibwe</a:t>
            </a:r>
            <a:r>
              <a:rPr lang="en-US" dirty="0" smtClean="0"/>
              <a:t>) Studies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Syllabus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57200"/>
            <a:ext cx="8183880" cy="1066800"/>
          </a:xfrm>
        </p:spPr>
        <p:txBody>
          <a:bodyPr/>
          <a:lstStyle/>
          <a:p>
            <a:r>
              <a:rPr lang="en-US" dirty="0" smtClean="0"/>
              <a:t>Grading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1600200"/>
            <a:ext cx="8183880" cy="4191000"/>
          </a:xfrm>
        </p:spPr>
        <p:txBody>
          <a:bodyPr>
            <a:normAutofit fontScale="25000" lnSpcReduction="20000"/>
          </a:bodyPr>
          <a:lstStyle/>
          <a:p>
            <a:r>
              <a:rPr lang="en-US" sz="9600" dirty="0" smtClean="0"/>
              <a:t>The following scale is used to establish grades:</a:t>
            </a:r>
          </a:p>
          <a:p>
            <a:r>
              <a:rPr lang="en-US" sz="9600" dirty="0" smtClean="0"/>
              <a:t>&gt;92% = A</a:t>
            </a:r>
          </a:p>
          <a:p>
            <a:r>
              <a:rPr lang="en-US" sz="9600" dirty="0" smtClean="0"/>
              <a:t>  90% = A-</a:t>
            </a:r>
          </a:p>
          <a:p>
            <a:pPr>
              <a:buNone/>
            </a:pPr>
            <a:r>
              <a:rPr lang="en-US" sz="9600" dirty="0" smtClean="0"/>
              <a:t>     88% = B+</a:t>
            </a:r>
          </a:p>
          <a:p>
            <a:pPr>
              <a:buNone/>
            </a:pPr>
            <a:r>
              <a:rPr lang="en-US" sz="9600" dirty="0" smtClean="0"/>
              <a:t>     82% = B</a:t>
            </a:r>
          </a:p>
          <a:p>
            <a:pPr>
              <a:buNone/>
            </a:pPr>
            <a:r>
              <a:rPr lang="en-US" sz="9600" dirty="0" smtClean="0"/>
              <a:t>     80% = B-</a:t>
            </a:r>
          </a:p>
          <a:p>
            <a:pPr>
              <a:buNone/>
            </a:pPr>
            <a:r>
              <a:rPr lang="en-US" sz="9600" dirty="0" smtClean="0"/>
              <a:t>     78% = C+</a:t>
            </a:r>
          </a:p>
          <a:p>
            <a:pPr>
              <a:buNone/>
            </a:pPr>
            <a:r>
              <a:rPr lang="en-US" sz="9600" dirty="0" smtClean="0"/>
              <a:t>     72% = C</a:t>
            </a:r>
          </a:p>
          <a:p>
            <a:pPr>
              <a:buNone/>
            </a:pPr>
            <a:r>
              <a:rPr lang="en-US" sz="9600" dirty="0" smtClean="0"/>
              <a:t>     70% = C-</a:t>
            </a:r>
          </a:p>
          <a:p>
            <a:pPr>
              <a:buNone/>
            </a:pPr>
            <a:r>
              <a:rPr lang="en-US" sz="9600" dirty="0" smtClean="0"/>
              <a:t>     68% = D+</a:t>
            </a:r>
          </a:p>
          <a:p>
            <a:pPr>
              <a:buNone/>
            </a:pPr>
            <a:r>
              <a:rPr lang="en-US" sz="9600" dirty="0" smtClean="0"/>
              <a:t>     62% = D</a:t>
            </a:r>
          </a:p>
          <a:p>
            <a:pPr>
              <a:buNone/>
            </a:pPr>
            <a:r>
              <a:rPr lang="en-US" sz="9600" dirty="0" smtClean="0"/>
              <a:t>     60% = D-</a:t>
            </a:r>
          </a:p>
          <a:p>
            <a:pPr>
              <a:buNone/>
            </a:pPr>
            <a:r>
              <a:rPr lang="en-US" sz="9600" dirty="0" smtClean="0"/>
              <a:t> </a:t>
            </a:r>
          </a:p>
          <a:p>
            <a:pPr>
              <a:buNone/>
            </a:pPr>
            <a:endParaRPr lang="en-US" sz="9600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381000"/>
            <a:ext cx="8183880" cy="1295400"/>
          </a:xfrm>
        </p:spPr>
        <p:txBody>
          <a:bodyPr/>
          <a:lstStyle/>
          <a:p>
            <a:r>
              <a:rPr lang="en-US" dirty="0" smtClean="0"/>
              <a:t>Important Note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1981200"/>
            <a:ext cx="8183880" cy="3886200"/>
          </a:xfrm>
        </p:spPr>
        <p:txBody>
          <a:bodyPr/>
          <a:lstStyle/>
          <a:p>
            <a:r>
              <a:rPr lang="en-US" dirty="0" smtClean="0"/>
              <a:t>You may experience a mixture of emotions (sometimes strong!) when participating in this class.  Keep in mind that this is a normal reaction and the best thing you can do about it is to TALK ABOUT IT!  Let’s have RESPECTFUL discussion about “hot topics”!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533400"/>
            <a:ext cx="8183880" cy="1143000"/>
          </a:xfrm>
        </p:spPr>
        <p:txBody>
          <a:bodyPr/>
          <a:lstStyle/>
          <a:p>
            <a:r>
              <a:rPr lang="en-US" dirty="0" smtClean="0"/>
              <a:t>Contact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2590800"/>
            <a:ext cx="8183880" cy="3276600"/>
          </a:xfrm>
        </p:spPr>
        <p:txBody>
          <a:bodyPr>
            <a:normAutofit/>
          </a:bodyPr>
          <a:lstStyle/>
          <a:p>
            <a:r>
              <a:rPr lang="en-US" dirty="0" smtClean="0"/>
              <a:t>Ms. </a:t>
            </a:r>
            <a:r>
              <a:rPr lang="en-US" dirty="0" err="1" smtClean="0"/>
              <a:t>Erven</a:t>
            </a:r>
            <a:endParaRPr lang="en-US" dirty="0" smtClean="0"/>
          </a:p>
          <a:p>
            <a:r>
              <a:rPr lang="en-US" dirty="0" smtClean="0"/>
              <a:t>Office phone – 327-5711</a:t>
            </a:r>
          </a:p>
          <a:p>
            <a:r>
              <a:rPr lang="en-US" dirty="0" smtClean="0"/>
              <a:t>Direct Dial Ext. 1681</a:t>
            </a:r>
          </a:p>
          <a:p>
            <a:r>
              <a:rPr lang="en-US" dirty="0" smtClean="0"/>
              <a:t>E-mail: </a:t>
            </a:r>
            <a:r>
              <a:rPr lang="en-US" dirty="0" smtClean="0">
                <a:hlinkClick r:id="rId2"/>
              </a:rPr>
              <a:t>perven@isd318.org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en-US" sz="4800" dirty="0" smtClean="0"/>
          </a:p>
          <a:p>
            <a:pPr algn="ctr"/>
            <a:r>
              <a:rPr lang="en-US" sz="4800" i="1" dirty="0" smtClean="0"/>
              <a:t>“Giga-</a:t>
            </a:r>
            <a:r>
              <a:rPr lang="en-US" sz="4800" i="1" dirty="0" err="1" smtClean="0"/>
              <a:t>gikinoo’amoon</a:t>
            </a:r>
            <a:r>
              <a:rPr lang="en-US" sz="4800" i="1" dirty="0" smtClean="0"/>
              <a:t> </a:t>
            </a:r>
          </a:p>
          <a:p>
            <a:pPr algn="ctr"/>
            <a:r>
              <a:rPr lang="en-US" sz="4800" i="1" dirty="0" err="1" smtClean="0"/>
              <a:t>ji-nitaa-ojibwemowin</a:t>
            </a:r>
            <a:r>
              <a:rPr lang="en-US" sz="4800" i="1" dirty="0" smtClean="0"/>
              <a:t>!</a:t>
            </a:r>
          </a:p>
          <a:p>
            <a:pPr algn="ctr"/>
            <a:endParaRPr lang="en-US" sz="3600" dirty="0" smtClean="0"/>
          </a:p>
          <a:p>
            <a:pPr algn="ctr"/>
            <a:r>
              <a:rPr lang="en-US" sz="3600" dirty="0" smtClean="0"/>
              <a:t>(I’ll teach you to speak </a:t>
            </a:r>
          </a:p>
          <a:p>
            <a:pPr algn="ctr"/>
            <a:r>
              <a:rPr lang="en-US" sz="3600" dirty="0" err="1" smtClean="0"/>
              <a:t>Ojibwemowin</a:t>
            </a:r>
            <a:r>
              <a:rPr lang="en-US" sz="3600" dirty="0" smtClean="0"/>
              <a:t>!)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381000"/>
            <a:ext cx="8183880" cy="2057400"/>
          </a:xfrm>
        </p:spPr>
        <p:txBody>
          <a:bodyPr/>
          <a:lstStyle/>
          <a:p>
            <a:r>
              <a:rPr lang="en-US" dirty="0" smtClean="0"/>
              <a:t>Course Description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2667000"/>
            <a:ext cx="8183880" cy="3352800"/>
          </a:xfrm>
        </p:spPr>
        <p:txBody>
          <a:bodyPr/>
          <a:lstStyle/>
          <a:p>
            <a:r>
              <a:rPr lang="en-US" dirty="0" err="1" smtClean="0"/>
              <a:t>Anishinaabe</a:t>
            </a:r>
            <a:r>
              <a:rPr lang="en-US" dirty="0" smtClean="0"/>
              <a:t> (</a:t>
            </a:r>
            <a:r>
              <a:rPr lang="en-US" dirty="0" err="1" smtClean="0"/>
              <a:t>Ojibwe</a:t>
            </a:r>
            <a:r>
              <a:rPr lang="en-US" dirty="0" smtClean="0"/>
              <a:t>) Studies offers an in-depth look at the </a:t>
            </a:r>
            <a:r>
              <a:rPr lang="en-US" dirty="0" err="1" smtClean="0"/>
              <a:t>Anishinaabe</a:t>
            </a:r>
            <a:r>
              <a:rPr lang="en-US" dirty="0" smtClean="0"/>
              <a:t> People.  </a:t>
            </a:r>
            <a:r>
              <a:rPr lang="en-US" dirty="0" err="1" smtClean="0"/>
              <a:t>Anishinaabe</a:t>
            </a:r>
            <a:r>
              <a:rPr lang="en-US" dirty="0" smtClean="0"/>
              <a:t> history, philosophy, and culture is studied.  Students will continue their acquisition of </a:t>
            </a:r>
            <a:r>
              <a:rPr lang="en-US" dirty="0" err="1" smtClean="0"/>
              <a:t>Anishinaabemowin</a:t>
            </a:r>
            <a:r>
              <a:rPr lang="en-US" dirty="0" smtClean="0"/>
              <a:t> (</a:t>
            </a:r>
            <a:r>
              <a:rPr lang="en-US" dirty="0" err="1" smtClean="0"/>
              <a:t>Anishinaabe</a:t>
            </a:r>
            <a:r>
              <a:rPr lang="en-US" dirty="0" smtClean="0"/>
              <a:t> language).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381000"/>
            <a:ext cx="8183880" cy="1143000"/>
          </a:xfrm>
        </p:spPr>
        <p:txBody>
          <a:bodyPr/>
          <a:lstStyle/>
          <a:p>
            <a:r>
              <a:rPr lang="en-US" dirty="0" smtClean="0"/>
              <a:t>Pre-requisite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3048000"/>
            <a:ext cx="8183880" cy="2819400"/>
          </a:xfrm>
        </p:spPr>
        <p:txBody>
          <a:bodyPr/>
          <a:lstStyle/>
          <a:p>
            <a:r>
              <a:rPr lang="en-US" dirty="0" smtClean="0"/>
              <a:t>Successful complete of American Indian Studies is </a:t>
            </a:r>
            <a:r>
              <a:rPr lang="en-US" u="sng" dirty="0" smtClean="0"/>
              <a:t>required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57200"/>
            <a:ext cx="8183880" cy="1295400"/>
          </a:xfrm>
        </p:spPr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02920" y="2209800"/>
            <a:ext cx="8183880" cy="3733800"/>
          </a:xfrm>
        </p:spPr>
        <p:txBody>
          <a:bodyPr/>
          <a:lstStyle/>
          <a:p>
            <a:r>
              <a:rPr lang="en-US" dirty="0" smtClean="0"/>
              <a:t>- To provide the student with an overview of </a:t>
            </a:r>
            <a:r>
              <a:rPr lang="en-US" dirty="0" err="1" smtClean="0"/>
              <a:t>Anishinaabe</a:t>
            </a:r>
            <a:r>
              <a:rPr lang="en-US" dirty="0" smtClean="0"/>
              <a:t> history, culture and philosophy.</a:t>
            </a:r>
          </a:p>
          <a:p>
            <a:r>
              <a:rPr lang="en-US" dirty="0" smtClean="0"/>
              <a:t>- To continue the student’s study of </a:t>
            </a:r>
            <a:r>
              <a:rPr lang="en-US" dirty="0" err="1" smtClean="0"/>
              <a:t>Anishinaabemowin</a:t>
            </a:r>
            <a:r>
              <a:rPr lang="en-US" dirty="0" smtClean="0"/>
              <a:t>, including conversation and sentence structure.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381000"/>
            <a:ext cx="8183880" cy="1143000"/>
          </a:xfrm>
        </p:spPr>
        <p:txBody>
          <a:bodyPr/>
          <a:lstStyle/>
          <a:p>
            <a:r>
              <a:rPr lang="en-US" dirty="0" smtClean="0"/>
              <a:t>Topics Covered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1981200"/>
            <a:ext cx="8183880" cy="3886200"/>
          </a:xfrm>
        </p:spPr>
        <p:txBody>
          <a:bodyPr/>
          <a:lstStyle/>
          <a:p>
            <a:r>
              <a:rPr lang="en-US" sz="2000" dirty="0" smtClean="0"/>
              <a:t>Specific topics studied in this class include:</a:t>
            </a:r>
          </a:p>
          <a:p>
            <a:r>
              <a:rPr lang="en-US" sz="2000" dirty="0" smtClean="0"/>
              <a:t>- </a:t>
            </a:r>
            <a:r>
              <a:rPr lang="en-US" sz="2000" dirty="0" err="1" smtClean="0"/>
              <a:t>Anishinaabe</a:t>
            </a:r>
            <a:r>
              <a:rPr lang="en-US" sz="2000" dirty="0" smtClean="0"/>
              <a:t> migration</a:t>
            </a:r>
          </a:p>
          <a:p>
            <a:r>
              <a:rPr lang="en-US" sz="2000" dirty="0" smtClean="0"/>
              <a:t>- Clan system</a:t>
            </a:r>
          </a:p>
          <a:p>
            <a:r>
              <a:rPr lang="en-US" sz="2000" dirty="0" smtClean="0"/>
              <a:t>- </a:t>
            </a:r>
            <a:r>
              <a:rPr lang="en-US" sz="2000" dirty="0" err="1" smtClean="0"/>
              <a:t>Anishinaabe</a:t>
            </a:r>
            <a:r>
              <a:rPr lang="en-US" sz="2000" dirty="0" smtClean="0"/>
              <a:t>/French relations</a:t>
            </a:r>
          </a:p>
          <a:p>
            <a:r>
              <a:rPr lang="en-US" sz="2000" dirty="0" smtClean="0"/>
              <a:t>- </a:t>
            </a:r>
            <a:r>
              <a:rPr lang="en-US" sz="2000" dirty="0" err="1" smtClean="0"/>
              <a:t>Anishinaabe</a:t>
            </a:r>
            <a:r>
              <a:rPr lang="en-US" sz="2000" dirty="0" smtClean="0"/>
              <a:t>/U.S. relations</a:t>
            </a:r>
          </a:p>
          <a:p>
            <a:r>
              <a:rPr lang="en-US" sz="2000" dirty="0" smtClean="0"/>
              <a:t>- Tribal government </a:t>
            </a:r>
          </a:p>
          <a:p>
            <a:r>
              <a:rPr lang="en-US" sz="2000" dirty="0" smtClean="0"/>
              <a:t>- </a:t>
            </a:r>
            <a:r>
              <a:rPr lang="en-US" sz="2000" dirty="0" err="1" smtClean="0"/>
              <a:t>Anishinaabe</a:t>
            </a:r>
            <a:r>
              <a:rPr lang="en-US" sz="2000" dirty="0" smtClean="0"/>
              <a:t> philosophy</a:t>
            </a:r>
          </a:p>
          <a:p>
            <a:r>
              <a:rPr lang="en-US" sz="2000" dirty="0" smtClean="0"/>
              <a:t>- Treaties/treaty rights</a:t>
            </a:r>
          </a:p>
          <a:p>
            <a:r>
              <a:rPr lang="en-US" sz="2000" dirty="0" smtClean="0"/>
              <a:t>- Dawes Act/Nelson Act</a:t>
            </a:r>
          </a:p>
          <a:p>
            <a:r>
              <a:rPr lang="en-US" sz="2000" dirty="0" smtClean="0"/>
              <a:t>- Current  Events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183880" cy="1051560"/>
          </a:xfrm>
        </p:spPr>
        <p:txBody>
          <a:bodyPr/>
          <a:lstStyle/>
          <a:p>
            <a:r>
              <a:rPr lang="en-US" dirty="0" err="1" smtClean="0"/>
              <a:t>Anishinaabemowin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1828800"/>
            <a:ext cx="8183880" cy="40386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Topics covered include:</a:t>
            </a:r>
          </a:p>
          <a:p>
            <a:r>
              <a:rPr lang="en-US" sz="2000" dirty="0" smtClean="0"/>
              <a:t>- VAI’s – 1</a:t>
            </a:r>
            <a:r>
              <a:rPr lang="en-US" sz="2000" baseline="30000" dirty="0" smtClean="0"/>
              <a:t>st</a:t>
            </a:r>
            <a:r>
              <a:rPr lang="en-US" sz="2000" dirty="0" smtClean="0"/>
              <a:t>, 2</a:t>
            </a:r>
            <a:r>
              <a:rPr lang="en-US" sz="2000" baseline="30000" dirty="0" smtClean="0"/>
              <a:t>nd</a:t>
            </a:r>
            <a:r>
              <a:rPr lang="en-US" sz="2000" dirty="0" smtClean="0"/>
              <a:t>, 3</a:t>
            </a:r>
            <a:r>
              <a:rPr lang="en-US" sz="2000" baseline="30000" dirty="0" smtClean="0"/>
              <a:t>rd</a:t>
            </a:r>
            <a:r>
              <a:rPr lang="en-US" sz="2000" dirty="0" smtClean="0"/>
              <a:t> person</a:t>
            </a:r>
          </a:p>
          <a:p>
            <a:r>
              <a:rPr lang="en-US" sz="2000" dirty="0" smtClean="0"/>
              <a:t>- VAI’s  - past, present, future tense</a:t>
            </a:r>
          </a:p>
          <a:p>
            <a:r>
              <a:rPr lang="en-US" sz="2000" dirty="0" smtClean="0"/>
              <a:t>- Weather</a:t>
            </a:r>
          </a:p>
          <a:p>
            <a:r>
              <a:rPr lang="en-US" sz="2000" dirty="0" smtClean="0"/>
              <a:t>- Foods</a:t>
            </a:r>
          </a:p>
          <a:p>
            <a:r>
              <a:rPr lang="en-US" sz="2000" dirty="0" smtClean="0"/>
              <a:t>- People</a:t>
            </a:r>
          </a:p>
          <a:p>
            <a:r>
              <a:rPr lang="en-US" sz="2000" dirty="0" smtClean="0"/>
              <a:t>- Numbers to 100</a:t>
            </a:r>
          </a:p>
          <a:p>
            <a:r>
              <a:rPr lang="en-US" sz="2000" dirty="0" smtClean="0"/>
              <a:t>- Formulating a question</a:t>
            </a:r>
          </a:p>
          <a:p>
            <a:r>
              <a:rPr lang="en-US" sz="2000" dirty="0" smtClean="0"/>
              <a:t>- Commands</a:t>
            </a:r>
          </a:p>
          <a:p>
            <a:r>
              <a:rPr lang="en-US" sz="2000" dirty="0" smtClean="0"/>
              <a:t>- Animals, insects, birds</a:t>
            </a:r>
          </a:p>
          <a:p>
            <a:r>
              <a:rPr lang="en-US" sz="2000" dirty="0" smtClean="0"/>
              <a:t>- Conversation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57200"/>
            <a:ext cx="8183880" cy="10668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Texts/Reading Materials/Multi-Media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1600200"/>
            <a:ext cx="8183880" cy="4267200"/>
          </a:xfrm>
        </p:spPr>
        <p:txBody>
          <a:bodyPr>
            <a:normAutofit/>
          </a:bodyPr>
          <a:lstStyle/>
          <a:p>
            <a:r>
              <a:rPr lang="en-US" sz="2000" i="1" u="sng" dirty="0" err="1" smtClean="0"/>
              <a:t>Waasaa</a:t>
            </a:r>
            <a:r>
              <a:rPr lang="en-US" sz="2000" i="1" u="sng" dirty="0" smtClean="0"/>
              <a:t> </a:t>
            </a:r>
            <a:r>
              <a:rPr lang="en-US" sz="2000" i="1" u="sng" dirty="0" err="1" smtClean="0"/>
              <a:t>Inaabidaa</a:t>
            </a:r>
            <a:r>
              <a:rPr lang="en-US" sz="2000" i="1" u="sng" dirty="0" smtClean="0"/>
              <a:t> </a:t>
            </a:r>
            <a:r>
              <a:rPr lang="en-US" sz="2000" dirty="0" smtClean="0"/>
              <a:t>(6 videos)</a:t>
            </a:r>
          </a:p>
          <a:p>
            <a:r>
              <a:rPr lang="en-US" sz="2000" i="1" u="sng" dirty="0" err="1" smtClean="0"/>
              <a:t>Mishomis</a:t>
            </a:r>
            <a:r>
              <a:rPr lang="en-US" sz="2000" i="1" u="sng" dirty="0" smtClean="0"/>
              <a:t> Book  </a:t>
            </a:r>
            <a:r>
              <a:rPr lang="en-US" sz="2000" dirty="0" smtClean="0"/>
              <a:t>- </a:t>
            </a:r>
            <a:r>
              <a:rPr lang="en-US" sz="2000" dirty="0" err="1" smtClean="0"/>
              <a:t>Benai</a:t>
            </a:r>
            <a:endParaRPr lang="en-US" sz="2000" dirty="0" smtClean="0"/>
          </a:p>
          <a:p>
            <a:r>
              <a:rPr lang="en-US" sz="2000" i="1" u="sng" dirty="0" smtClean="0"/>
              <a:t>Four Hills of Life </a:t>
            </a:r>
            <a:r>
              <a:rPr lang="en-US" sz="2000" dirty="0" smtClean="0"/>
              <a:t>– Peacock</a:t>
            </a:r>
          </a:p>
          <a:p>
            <a:r>
              <a:rPr lang="en-US" sz="2000" i="1" u="sng" dirty="0" smtClean="0"/>
              <a:t>The Good Path </a:t>
            </a:r>
            <a:r>
              <a:rPr lang="en-US" sz="2000" dirty="0" smtClean="0"/>
              <a:t>– Peacock</a:t>
            </a:r>
          </a:p>
          <a:p>
            <a:r>
              <a:rPr lang="en-US" sz="2000" i="1" u="sng" dirty="0" smtClean="0"/>
              <a:t>Living Our Language </a:t>
            </a:r>
            <a:r>
              <a:rPr lang="en-US" sz="2000" dirty="0" smtClean="0"/>
              <a:t>– </a:t>
            </a:r>
            <a:r>
              <a:rPr lang="en-US" sz="2000" dirty="0" err="1" smtClean="0"/>
              <a:t>Treuer</a:t>
            </a:r>
            <a:endParaRPr lang="en-US" sz="2000" dirty="0" smtClean="0"/>
          </a:p>
          <a:p>
            <a:r>
              <a:rPr lang="en-US" sz="2000" i="1" u="sng" dirty="0" smtClean="0"/>
              <a:t>Land of the </a:t>
            </a:r>
            <a:r>
              <a:rPr lang="en-US" sz="2000" i="1" u="sng" dirty="0" err="1" smtClean="0"/>
              <a:t>Ojibwe</a:t>
            </a:r>
            <a:r>
              <a:rPr lang="en-US" sz="2000" i="1" u="sng" dirty="0" smtClean="0"/>
              <a:t> </a:t>
            </a:r>
            <a:r>
              <a:rPr lang="en-US" sz="2000" dirty="0" smtClean="0"/>
              <a:t>– MHS</a:t>
            </a:r>
          </a:p>
          <a:p>
            <a:r>
              <a:rPr lang="en-US" sz="2000" i="1" u="sng" dirty="0" err="1" smtClean="0"/>
              <a:t>Ojibwe</a:t>
            </a:r>
            <a:r>
              <a:rPr lang="en-US" sz="2000" i="1" u="sng" dirty="0" smtClean="0"/>
              <a:t> Treaty Rights </a:t>
            </a:r>
            <a:r>
              <a:rPr lang="en-US" sz="2000" dirty="0" smtClean="0"/>
              <a:t>– GLIFWC</a:t>
            </a:r>
          </a:p>
          <a:p>
            <a:r>
              <a:rPr lang="en-US" sz="2000" i="1" u="sng" dirty="0" err="1" smtClean="0"/>
              <a:t>Ojibwemowin</a:t>
            </a:r>
            <a:r>
              <a:rPr lang="en-US" sz="2000" i="1" u="sng" dirty="0" smtClean="0"/>
              <a:t> I &amp; II </a:t>
            </a:r>
            <a:r>
              <a:rPr lang="en-US" sz="2000" dirty="0" smtClean="0"/>
              <a:t>– </a:t>
            </a:r>
            <a:r>
              <a:rPr lang="en-US" sz="2000" dirty="0" err="1" smtClean="0"/>
              <a:t>Vollom</a:t>
            </a:r>
            <a:endParaRPr lang="en-US" sz="2000" dirty="0" smtClean="0"/>
          </a:p>
          <a:p>
            <a:r>
              <a:rPr lang="en-US" sz="2000" i="1" u="sng" dirty="0" err="1" smtClean="0"/>
              <a:t>Ojibwe</a:t>
            </a:r>
            <a:r>
              <a:rPr lang="en-US" sz="2000" i="1" u="sng" dirty="0" smtClean="0"/>
              <a:t> Journeys </a:t>
            </a:r>
            <a:r>
              <a:rPr lang="en-US" sz="2000" dirty="0" smtClean="0"/>
              <a:t>– </a:t>
            </a:r>
            <a:r>
              <a:rPr lang="en-US" sz="2000" dirty="0" err="1" smtClean="0"/>
              <a:t>Rassmussen</a:t>
            </a:r>
            <a:r>
              <a:rPr lang="en-US" sz="2000" dirty="0" smtClean="0"/>
              <a:t>/GLIFWC</a:t>
            </a:r>
          </a:p>
          <a:p>
            <a:r>
              <a:rPr lang="en-US" sz="2000" dirty="0" smtClean="0"/>
              <a:t>Otter Trail Multi-Media (language)</a:t>
            </a:r>
          </a:p>
          <a:p>
            <a:r>
              <a:rPr lang="en-US" sz="2000" dirty="0" smtClean="0"/>
              <a:t>News from Indian Country – Newspaper</a:t>
            </a:r>
          </a:p>
          <a:p>
            <a:r>
              <a:rPr lang="en-US" sz="2000" dirty="0" smtClean="0"/>
              <a:t>Indianz.com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533400"/>
            <a:ext cx="8183880" cy="762000"/>
          </a:xfrm>
        </p:spPr>
        <p:txBody>
          <a:bodyPr>
            <a:normAutofit/>
          </a:bodyPr>
          <a:lstStyle/>
          <a:p>
            <a:r>
              <a:rPr lang="en-US" sz="44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Formative Assessments</a:t>
            </a:r>
            <a:endParaRPr lang="en-US" sz="44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183880" cy="2057400"/>
          </a:xfrm>
        </p:spPr>
        <p:txBody>
          <a:bodyPr/>
          <a:lstStyle/>
          <a:p>
            <a:r>
              <a:rPr lang="en-US" dirty="0" smtClean="0"/>
              <a:t>10 pt. daily work assignments</a:t>
            </a:r>
          </a:p>
          <a:p>
            <a:r>
              <a:rPr lang="en-US" dirty="0" smtClean="0"/>
              <a:t>Class participation</a:t>
            </a:r>
          </a:p>
          <a:p>
            <a:r>
              <a:rPr lang="en-US" dirty="0" smtClean="0"/>
              <a:t>Approx. ten 10 pt. quizzes</a:t>
            </a:r>
          </a:p>
          <a:p>
            <a:r>
              <a:rPr lang="en-US" dirty="0" smtClean="0"/>
              <a:t>Approx. 1-2 research projects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62000" y="3505200"/>
            <a:ext cx="7543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</a:rPr>
              <a:t>Summative Assessments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Approx. six 50 pt. tests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Final exam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381000"/>
            <a:ext cx="8183880" cy="1295400"/>
          </a:xfrm>
        </p:spPr>
        <p:txBody>
          <a:bodyPr/>
          <a:lstStyle/>
          <a:p>
            <a:r>
              <a:rPr lang="en-US" dirty="0" smtClean="0"/>
              <a:t>Extra Credit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1828800"/>
            <a:ext cx="8183880" cy="4038600"/>
          </a:xfrm>
        </p:spPr>
        <p:txBody>
          <a:bodyPr/>
          <a:lstStyle/>
          <a:p>
            <a:r>
              <a:rPr lang="en-US" dirty="0" smtClean="0"/>
              <a:t>A list of extra credit opportunities is distributed a few weeks into this course.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148</TotalTime>
  <Words>434</Words>
  <Application>Microsoft Office PowerPoint</Application>
  <PresentationFormat>On-screen Show (4:3)</PresentationFormat>
  <Paragraphs>85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Aspect</vt:lpstr>
      <vt:lpstr>Anishinaabe (Ojibwe) Studies</vt:lpstr>
      <vt:lpstr>Course Description</vt:lpstr>
      <vt:lpstr>Pre-requisite</vt:lpstr>
      <vt:lpstr>Objectives</vt:lpstr>
      <vt:lpstr>Topics Covered</vt:lpstr>
      <vt:lpstr>Anishinaabemowin</vt:lpstr>
      <vt:lpstr>Texts/Reading Materials/Multi-Media</vt:lpstr>
      <vt:lpstr>Formative Assessments</vt:lpstr>
      <vt:lpstr>Extra Credit</vt:lpstr>
      <vt:lpstr>Grading</vt:lpstr>
      <vt:lpstr>Important Note</vt:lpstr>
      <vt:lpstr>Contact Information</vt:lpstr>
      <vt:lpstr>Slide 13</vt:lpstr>
    </vt:vector>
  </TitlesOfParts>
  <Company>318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Anishinaabe (Ojibwe) Studies</dc:title>
  <dc:creator>isd</dc:creator>
  <cp:lastModifiedBy>isd</cp:lastModifiedBy>
  <cp:revision>16</cp:revision>
  <dcterms:created xsi:type="dcterms:W3CDTF">2008-09-09T15:56:40Z</dcterms:created>
  <dcterms:modified xsi:type="dcterms:W3CDTF">2010-04-30T18:34:43Z</dcterms:modified>
</cp:coreProperties>
</file>