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15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53DA-8BF4-4869-96FE-9BCF43372D46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4/30/2010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4/30/2010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4/30/2010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3200400"/>
          </a:xfrm>
        </p:spPr>
        <p:txBody>
          <a:bodyPr/>
          <a:lstStyle/>
          <a:p>
            <a:r>
              <a:rPr lang="en-US" sz="7200" dirty="0" smtClean="0">
                <a:solidFill>
                  <a:srgbClr val="92D050"/>
                </a:solidFill>
              </a:rPr>
              <a:t>American Indian Studies</a:t>
            </a:r>
            <a:endParaRPr lang="en-US" sz="7200" dirty="0">
              <a:solidFill>
                <a:srgbClr val="92D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5181600"/>
            <a:ext cx="7086600" cy="1676400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Syllabus</a:t>
            </a:r>
            <a:endParaRPr lang="en-US" sz="8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295400"/>
          </a:xfrm>
        </p:spPr>
        <p:txBody>
          <a:bodyPr/>
          <a:lstStyle/>
          <a:p>
            <a:r>
              <a:rPr lang="en-US" sz="6000" dirty="0" smtClean="0"/>
              <a:t>Grading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following scale will be used to establish grades:</a:t>
            </a:r>
          </a:p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&gt;92% = A		90% = A-		</a:t>
            </a:r>
          </a:p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88% = B+		82% -=B	80% = B-</a:t>
            </a:r>
          </a:p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78% = C+		72% = C	70% = C-</a:t>
            </a:r>
          </a:p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68% = D+		62% = D	60% = D-</a:t>
            </a:r>
          </a:p>
          <a:p>
            <a:r>
              <a:rPr lang="en-US" sz="3600" dirty="0" smtClean="0"/>
              <a:t>	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1828800"/>
          </a:xfrm>
        </p:spPr>
        <p:txBody>
          <a:bodyPr/>
          <a:lstStyle/>
          <a:p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Important Note</a:t>
            </a:r>
            <a:endParaRPr lang="en-US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590800"/>
            <a:ext cx="8077200" cy="4267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You may experience a mixture of emotions (sometimes strong!) when participating in this class.  Keep in mind that this is a normal reaction and the best thing you can do about it is to TALK ABOUT IT!  Let’s have RESPECTFUL discussion about “hot topics”.</a:t>
            </a:r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Ms. Erven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343581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American Indian Services</a:t>
            </a:r>
          </a:p>
          <a:p>
            <a:r>
              <a:rPr lang="en-US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Room 133</a:t>
            </a:r>
          </a:p>
          <a:p>
            <a:r>
              <a:rPr lang="en-US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Grand Rapids High School</a:t>
            </a:r>
          </a:p>
          <a:p>
            <a:r>
              <a:rPr lang="en-US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Office phone: 327-7511</a:t>
            </a:r>
          </a:p>
          <a:p>
            <a:r>
              <a:rPr lang="en-US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Direct line: 327-5700 ext. 1681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3893014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Giga-</a:t>
            </a:r>
            <a:r>
              <a:rPr lang="en-US" sz="4800" b="1" dirty="0" err="1" smtClean="0">
                <a:solidFill>
                  <a:srgbClr val="FFFF00"/>
                </a:solidFill>
              </a:rPr>
              <a:t>gikinoo’amoon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ji-nitaa-ojibwemowin</a:t>
            </a:r>
            <a:r>
              <a:rPr lang="en-US" sz="4800" b="1" dirty="0" smtClean="0">
                <a:solidFill>
                  <a:srgbClr val="FFFF00"/>
                </a:solidFill>
              </a:rPr>
              <a:t>!</a:t>
            </a:r>
          </a:p>
          <a:p>
            <a:endParaRPr lang="en-US" sz="4800" dirty="0" smtClean="0"/>
          </a:p>
          <a:p>
            <a:r>
              <a:rPr lang="en-US" sz="2800" dirty="0" smtClean="0">
                <a:solidFill>
                  <a:srgbClr val="92D050"/>
                </a:solidFill>
              </a:rPr>
              <a:t>(I’ll teach you to speak </a:t>
            </a:r>
            <a:r>
              <a:rPr lang="en-US" sz="2800" dirty="0" err="1" smtClean="0">
                <a:solidFill>
                  <a:srgbClr val="92D050"/>
                </a:solidFill>
              </a:rPr>
              <a:t>Ojibwemowin</a:t>
            </a:r>
            <a:r>
              <a:rPr lang="en-US" sz="2800" dirty="0" smtClean="0">
                <a:solidFill>
                  <a:srgbClr val="92D050"/>
                </a:solidFill>
              </a:rPr>
              <a:t>!)</a:t>
            </a:r>
            <a:endParaRPr lang="en-US" sz="28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/>
          <a:lstStyle/>
          <a:p>
            <a:r>
              <a:rPr lang="en-US" sz="6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Course Description</a:t>
            </a:r>
            <a:endParaRPr lang="en-US" sz="6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507786"/>
            <a:ext cx="8077200" cy="3893014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This class offers from an American Indian perspective, a look at some of the primary events which shaped American history from the time Columbus “discovered” the Americas up until the present time with a special emphasis on Anishinaabe history and culture.  Learning the </a:t>
            </a:r>
            <a:r>
              <a:rPr lang="en-US" sz="32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Ojibwe</a:t>
            </a:r>
            <a:r>
              <a:rPr lang="en-US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language is a daily activity in this class.</a:t>
            </a:r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447800"/>
          </a:xfrm>
        </p:spPr>
        <p:txBody>
          <a:bodyPr/>
          <a:lstStyle/>
          <a:p>
            <a:pPr algn="ctr"/>
            <a:r>
              <a:rPr lang="en-US" sz="6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Objectives</a:t>
            </a:r>
            <a:endParaRPr lang="en-US" sz="6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8077200" cy="46482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To provide the student with an overview of American Indian history.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- To learn basic Anishinaabe/</a:t>
            </a:r>
            <a:r>
              <a:rPr lang="en-US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Ojibwe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words and phrases.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- To develop an understanding of the role the Anishinaabe/</a:t>
            </a:r>
            <a:r>
              <a:rPr lang="en-US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Ojibwe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played in history.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- To become familiar with current events in Indian country.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- To gain an appreciation for the Anishinaabe/</a:t>
            </a:r>
            <a:r>
              <a:rPr lang="en-US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Ojibwe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culture.</a:t>
            </a:r>
            <a:endParaRPr lang="en-US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066800"/>
          </a:xfrm>
        </p:spPr>
        <p:txBody>
          <a:bodyPr/>
          <a:lstStyle/>
          <a:p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Topics Covered</a:t>
            </a:r>
            <a:endParaRPr lang="en-US" sz="6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143000"/>
            <a:ext cx="8153400" cy="5715000"/>
          </a:xfrm>
        </p:spPr>
        <p:txBody>
          <a:bodyPr>
            <a:noAutofit/>
          </a:bodyPr>
          <a:lstStyle/>
          <a:p>
            <a:endParaRPr lang="en-US" sz="2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Specific topics studied in this class include: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Who is Indian?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Cultural sensitivity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Racism/prejudice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Stereotypes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Ojibwe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language	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Pre-history and mound builders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-Columbus encounter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Another look at Thanksgiving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Iroquois Confederacy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Creek Confederacy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0"/>
            <a:ext cx="7086600" cy="68580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Five Civilized Tribes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Trail of Tears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Sandy Lake Tragedy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Sand Creek Massacre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Dakota Conflict	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Wounded Knee 1890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Battle of Sugar Point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Wounded Knee 1973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- 100 Years War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Storytelling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-Minnesota Reservations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Treaties and treaty rights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American Indians in the military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Dawes Act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Current Events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752600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Texts/Reading Materials</a:t>
            </a:r>
            <a:endParaRPr lang="en-US" sz="5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14600"/>
            <a:ext cx="8229600" cy="4038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Excerpts from:</a:t>
            </a:r>
          </a:p>
          <a:p>
            <a:pPr marL="587502" indent="-514350">
              <a:buAutoNum type="arabicPeriod"/>
            </a:pPr>
            <a:r>
              <a:rPr lang="en-US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Native American History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Nies</a:t>
            </a: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87502" indent="-514350">
              <a:buAutoNum type="arabicPeriod"/>
            </a:pPr>
            <a:r>
              <a:rPr lang="en-US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Cultures in Conflict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Feder</a:t>
            </a: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87502" indent="-514350"/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</a:t>
            </a:r>
            <a:r>
              <a:rPr lang="en-US" sz="2400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Mishomis</a:t>
            </a:r>
            <a:r>
              <a:rPr lang="en-US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Book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 Benton-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Banai</a:t>
            </a: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87502" indent="-514350">
              <a:buAutoNum type="arabicPeriod"/>
            </a:pPr>
            <a:r>
              <a:rPr lang="en-US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2400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Ojibwe</a:t>
            </a:r>
            <a:r>
              <a:rPr lang="en-US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People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MHS</a:t>
            </a:r>
          </a:p>
          <a:p>
            <a:pPr marL="587502" indent="-514350">
              <a:buAutoNum type="arabicPeriod"/>
            </a:pPr>
            <a:r>
              <a:rPr lang="en-US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land of the </a:t>
            </a:r>
            <a:r>
              <a:rPr lang="en-US" sz="2400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Ojibwe</a:t>
            </a:r>
            <a:r>
              <a:rPr lang="en-US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MHS</a:t>
            </a:r>
          </a:p>
          <a:p>
            <a:pPr marL="587502" indent="-514350">
              <a:buAutoNum type="arabicPeriod"/>
            </a:pPr>
            <a:r>
              <a:rPr lang="en-US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Indian Country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–Harvey/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Harjo</a:t>
            </a: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87502" indent="-514350">
              <a:buAutoNum type="arabicPeriod"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Various newspaper and magazine articles</a:t>
            </a:r>
          </a:p>
          <a:p>
            <a:pPr marL="587502" indent="-514350">
              <a:buAutoNum type="arabicPeriod"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Various Websites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Formative Assessments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2209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10 pt. daily work assignments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Class participation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Approx. ten 10 pt. quizzes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Approx. 1-2 research projects</a:t>
            </a:r>
          </a:p>
          <a:p>
            <a:pPr>
              <a:buFont typeface="Arial" pitchFamily="34" charset="0"/>
              <a:buChar char="•"/>
            </a:pPr>
            <a:endParaRPr lang="en-US" sz="36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9624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Summative Assessments</a:t>
            </a:r>
            <a:endParaRPr lang="en-US" sz="4800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0292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Approx. six 50 pt tests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Final exam</a:t>
            </a:r>
            <a:endParaRPr lang="en-US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1828800"/>
          </a:xfrm>
        </p:spPr>
        <p:txBody>
          <a:bodyPr/>
          <a:lstStyle/>
          <a:p>
            <a:r>
              <a:rPr lang="en-US" dirty="0" smtClean="0"/>
              <a:t>Assignments/Special Projects/Daily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507786"/>
            <a:ext cx="8305800" cy="3893014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Students will be given short assignments relating to the current topic being studied.  Two or three special (50-point) projects will be completed.  Ample class time will be set aside for special projects.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1828800"/>
          </a:xfrm>
        </p:spPr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07786"/>
            <a:ext cx="8229600" cy="3664414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A list of extra credit opportunities  will be distributed a few weeks into the course.  There will also be  occasional opportunities to earn extra credit in class.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412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American Indian Studies</vt:lpstr>
      <vt:lpstr>Course Description</vt:lpstr>
      <vt:lpstr>Objectives</vt:lpstr>
      <vt:lpstr>Topics Covered</vt:lpstr>
      <vt:lpstr>Slide 5</vt:lpstr>
      <vt:lpstr>Texts/Reading Materials</vt:lpstr>
      <vt:lpstr>Formative Assessments</vt:lpstr>
      <vt:lpstr>Assignments/Special Projects/Daily Work</vt:lpstr>
      <vt:lpstr>Extra Credit</vt:lpstr>
      <vt:lpstr>Grading</vt:lpstr>
      <vt:lpstr>Important Note</vt:lpstr>
      <vt:lpstr>Ms. Erven</vt:lpstr>
      <vt:lpstr>Slide 13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2009-09-11T16:03:48Z</dcterms:created>
  <dcterms:modified xsi:type="dcterms:W3CDTF">2010-04-30T18:41:52Z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